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61856" autoAdjust="0"/>
  </p:normalViewPr>
  <p:slideViewPr>
    <p:cSldViewPr>
      <p:cViewPr varScale="1">
        <p:scale>
          <a:sx n="32" d="100"/>
          <a:sy n="32" d="100"/>
        </p:scale>
        <p:origin x="160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Accenture%20new\Project.csv.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Accenture%20new\Project.csv.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[Project.csv.xlsx]Category!PivotTable1</c:name>
    <c:fmtId val="18"/>
  </c:pivotSource>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dirty="0"/>
              <a:t>Top 5 Categories by Popularity Score</a:t>
            </a:r>
          </a:p>
        </c:rich>
      </c:tx>
      <c:layout>
        <c:manualLayout>
          <c:xMode val="edge"/>
          <c:yMode val="edge"/>
          <c:x val="0.24024904712997833"/>
          <c:y val="4.5852809512869255E-2"/>
        </c:manualLayout>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Category!$B$3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Category!$A$4:$A$9</c:f>
              <c:strCache>
                <c:ptCount val="5"/>
                <c:pt idx="0">
                  <c:v>culture</c:v>
                </c:pt>
                <c:pt idx="1">
                  <c:v>science</c:v>
                </c:pt>
                <c:pt idx="2">
                  <c:v>travel</c:v>
                </c:pt>
                <c:pt idx="3">
                  <c:v>animals</c:v>
                </c:pt>
                <c:pt idx="4">
                  <c:v>technology</c:v>
                </c:pt>
              </c:strCache>
            </c:strRef>
          </c:cat>
          <c:val>
            <c:numRef>
              <c:f>Category!$B$4:$B$9</c:f>
              <c:numCache>
                <c:formatCode>General</c:formatCode>
                <c:ptCount val="5"/>
                <c:pt idx="0">
                  <c:v>120907</c:v>
                </c:pt>
                <c:pt idx="1">
                  <c:v>122172</c:v>
                </c:pt>
                <c:pt idx="2">
                  <c:v>126389</c:v>
                </c:pt>
                <c:pt idx="3">
                  <c:v>127701</c:v>
                </c:pt>
                <c:pt idx="4">
                  <c:v>128017</c:v>
                </c:pt>
              </c:numCache>
            </c:numRef>
          </c:val>
          <c:extLst>
            <c:ext xmlns:c16="http://schemas.microsoft.com/office/drawing/2014/chart" uri="{C3380CC4-5D6E-409C-BE32-E72D297353CC}">
              <c16:uniqueId val="{00000000-29E6-4758-BFCE-2BDA0B3AA4BA}"/>
            </c:ext>
          </c:extLst>
        </c:ser>
        <c:dLbls>
          <c:dLblPos val="outEnd"/>
          <c:showLegendKey val="0"/>
          <c:showVal val="1"/>
          <c:showCatName val="0"/>
          <c:showSerName val="0"/>
          <c:showPercent val="0"/>
          <c:showBubbleSize val="0"/>
        </c:dLbls>
        <c:gapWidth val="65"/>
        <c:axId val="109490320"/>
        <c:axId val="109488352"/>
      </c:barChart>
      <c:catAx>
        <c:axId val="109490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09488352"/>
        <c:crosses val="autoZero"/>
        <c:auto val="1"/>
        <c:lblAlgn val="ctr"/>
        <c:lblOffset val="100"/>
        <c:noMultiLvlLbl val="0"/>
      </c:catAx>
      <c:valAx>
        <c:axId val="109488352"/>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10949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[Project.csv.xlsx]Category 2!PivotTable2</c:name>
    <c:fmtId val="8"/>
  </c:pivotSource>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Popularity Percentage Share From Top 5 Categories  </a:t>
            </a:r>
          </a:p>
        </c:rich>
      </c:tx>
      <c:layout>
        <c:manualLayout>
          <c:xMode val="edge"/>
          <c:yMode val="edge"/>
          <c:x val="9.0277777777777776E-2"/>
          <c:y val="3.7037037037037035E-2"/>
        </c:manualLayout>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s>
    <c:plotArea>
      <c:layout/>
      <c:pieChart>
        <c:varyColors val="1"/>
        <c:ser>
          <c:idx val="0"/>
          <c:order val="0"/>
          <c:tx>
            <c:strRef>
              <c:f>'Category 2'!$B$3</c:f>
              <c:strCache>
                <c:ptCount val="1"/>
                <c:pt idx="0">
                  <c:v>Total</c:v>
                </c:pt>
              </c:strCache>
            </c:strRef>
          </c:tx>
          <c:dPt>
            <c:idx val="0"/>
            <c:bubble3D val="0"/>
            <c:explosion val="7"/>
            <c:spPr>
              <a:solidFill>
                <a:schemeClr val="accent1"/>
              </a:solidFill>
              <a:ln w="19050">
                <a:solidFill>
                  <a:schemeClr val="lt1"/>
                </a:solidFill>
              </a:ln>
              <a:effectLst/>
            </c:spPr>
            <c:extLst>
              <c:ext xmlns:c16="http://schemas.microsoft.com/office/drawing/2014/chart" uri="{C3380CC4-5D6E-409C-BE32-E72D297353CC}">
                <c16:uniqueId val="{00000001-574C-43B3-801D-E71793935F5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4C-43B3-801D-E71793935F5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4C-43B3-801D-E71793935F5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4C-43B3-801D-E71793935F5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4C-43B3-801D-E71793935F50}"/>
              </c:ext>
            </c:extLst>
          </c:dPt>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'Category 2'!$A$4:$A$9</c:f>
              <c:strCache>
                <c:ptCount val="5"/>
                <c:pt idx="0">
                  <c:v>technology</c:v>
                </c:pt>
                <c:pt idx="1">
                  <c:v>animals</c:v>
                </c:pt>
                <c:pt idx="2">
                  <c:v>travel</c:v>
                </c:pt>
                <c:pt idx="3">
                  <c:v>science</c:v>
                </c:pt>
                <c:pt idx="4">
                  <c:v>culture</c:v>
                </c:pt>
              </c:strCache>
            </c:strRef>
          </c:cat>
          <c:val>
            <c:numRef>
              <c:f>'Category 2'!$B$4:$B$9</c:f>
              <c:numCache>
                <c:formatCode>0.00%</c:formatCode>
                <c:ptCount val="5"/>
                <c:pt idx="0">
                  <c:v>0.20476626156055958</c:v>
                </c:pt>
                <c:pt idx="1">
                  <c:v>0.20426081198235405</c:v>
                </c:pt>
                <c:pt idx="2">
                  <c:v>0.20216223651841211</c:v>
                </c:pt>
                <c:pt idx="3">
                  <c:v>0.19541704388773901</c:v>
                </c:pt>
                <c:pt idx="4">
                  <c:v>0.19339364605093523</c:v>
                </c:pt>
              </c:numCache>
            </c:numRef>
          </c:val>
          <c:extLst>
            <c:ext xmlns:c16="http://schemas.microsoft.com/office/drawing/2014/chart" uri="{C3380CC4-5D6E-409C-BE32-E72D297353CC}">
              <c16:uniqueId val="{0000000A-574C-43B3-801D-E71793935F5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Joshua Nwachi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Technology and animals are the two most popular categories, suggesting that users like "real-life" content</a:t>
            </a:r>
          </a:p>
          <a:p>
            <a:pPr lvl="0"/>
            <a:r>
              <a:rPr lang="en-US" dirty="0"/>
              <a:t>- We also found that Travel was the third most popular, perhaps due to the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Joshua Nwachi,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a:t>
            </a:r>
            <a:r>
              <a:rPr lang="en-US" dirty="0" err="1"/>
              <a:t>visualisations</a:t>
            </a:r>
            <a:r>
              <a:rPr lang="en-US" dirty="0"/>
              <a:t> to describe the insights.</a:t>
            </a:r>
          </a:p>
          <a:p>
            <a:pPr lvl="0"/>
            <a:r>
              <a:rPr lang="en-US" dirty="0"/>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3131 posts from just the Travel category alone! People obviously really like to travel!</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technology , animals, travel, science and culture in descending order.</a:t>
            </a:r>
          </a:p>
          <a:p>
            <a:pPr lvl="0"/>
            <a:endParaRPr lang="en-US" dirty="0"/>
          </a:p>
          <a:p>
            <a:pPr lvl="0"/>
            <a:r>
              <a:rPr lang="en-US" dirty="0"/>
              <a:t>Culture had an popularity score of almost 120,907. It is very interesting to see both culture and science within the top 5, it really shows what people enjoy favor "real-life" content on this platform.</a:t>
            </a:r>
          </a:p>
          <a:p>
            <a:pPr lvl="0"/>
            <a:endParaRPr lang="en-US" dirty="0"/>
          </a:p>
          <a:p>
            <a:pPr lvl="0"/>
            <a:r>
              <a:rPr lang="en-US" dirty="0"/>
              <a:t>Furthermore Travel is an interesting category because the holidays are coming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7" name="Group 7">
            <a:extLst>
              <a:ext uri="{FF2B5EF4-FFF2-40B4-BE49-F238E27FC236}">
                <a16:creationId xmlns:a16="http://schemas.microsoft.com/office/drawing/2014/main" id="{5442597C-2950-4776-B404-95E105594261}"/>
              </a:ext>
            </a:extLst>
          </p:cNvPr>
          <p:cNvGrpSpPr/>
          <p:nvPr/>
        </p:nvGrpSpPr>
        <p:grpSpPr>
          <a:xfrm>
            <a:off x="11581833" y="3851899"/>
            <a:ext cx="5677467" cy="2263769"/>
            <a:chOff x="0" y="-47625"/>
            <a:chExt cx="7569956" cy="3018357"/>
          </a:xfrm>
        </p:grpSpPr>
        <p:sp>
          <p:nvSpPr>
            <p:cNvPr id="18" name="TextBox 8">
              <a:extLst>
                <a:ext uri="{FF2B5EF4-FFF2-40B4-BE49-F238E27FC236}">
                  <a16:creationId xmlns:a16="http://schemas.microsoft.com/office/drawing/2014/main" id="{882213EE-B510-4EDC-BFAC-5C0E4CE20A1D}"/>
                </a:ext>
              </a:extLst>
            </p:cNvPr>
            <p:cNvSpPr txBox="1"/>
            <p:nvPr/>
          </p:nvSpPr>
          <p:spPr>
            <a:xfrm>
              <a:off x="0" y="691989"/>
              <a:ext cx="7569956" cy="2278743"/>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Science is a common theme with the top 5 categories with “Technology" ranking the highest. This may give an indication to the audience within your user base. You could use this insight to create a campaign and work with technological brands to boost user engagement.</a:t>
              </a:r>
            </a:p>
          </p:txBody>
        </p:sp>
        <p:sp>
          <p:nvSpPr>
            <p:cNvPr id="19"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29"/>
            <a:ext cx="5677467" cy="1403495"/>
            <a:chOff x="0" y="-47625"/>
            <a:chExt cx="7569956" cy="1415808"/>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676193"/>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Technology and  animals are the two most popular categories of content.</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02553" y="2028890"/>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8719949" y="2419900"/>
            <a:ext cx="5664682" cy="5693866"/>
          </a:xfrm>
          <a:prstGeom prst="rect">
            <a:avLst/>
          </a:prstGeom>
          <a:noFill/>
        </p:spPr>
        <p:txBody>
          <a:bodyPr wrap="square" rtlCol="0">
            <a:spAutoFit/>
          </a:bodyPr>
          <a:lstStyle/>
          <a:p>
            <a:r>
              <a:rPr lang="en-US" sz="2800" spc="-19" dirty="0">
                <a:latin typeface="Graphik Regular" panose="020B0503030202060203" pitchFamily="34" charset="0"/>
              </a:rPr>
              <a:t>Social Buzz is a fast growing technology unicorn that need to adapt quickly to it's global scale. Accenture has begun a 3 month POC focusing on these tasks:</a:t>
            </a:r>
          </a:p>
          <a:p>
            <a:endParaRPr lang="en-US" sz="2800" spc="-19" dirty="0">
              <a:latin typeface="Graphik Regular" panose="020B0503030202060203" pitchFamily="34" charset="0"/>
            </a:endParaRPr>
          </a:p>
          <a:p>
            <a:pPr marL="410211" lvl="1" indent="-205106">
              <a:buFont typeface="Arial"/>
              <a:buChar char="•"/>
            </a:pPr>
            <a:r>
              <a:rPr lang="en-US" sz="2800" spc="-19" dirty="0">
                <a:latin typeface="Graphik Regular" panose="020B0503030202060203" pitchFamily="34" charset="0"/>
              </a:rPr>
              <a:t>An audit of Social Buzz's big data practice</a:t>
            </a:r>
          </a:p>
          <a:p>
            <a:pPr marL="410211" lvl="1" indent="-205106">
              <a:buFont typeface="Arial"/>
              <a:buChar char="•"/>
            </a:pPr>
            <a:r>
              <a:rPr lang="en-US" sz="2800" spc="-19" dirty="0">
                <a:latin typeface="Graphik Regular" panose="020B0503030202060203" pitchFamily="34" charset="0"/>
              </a:rPr>
              <a:t>Recommendations for a successful IPO</a:t>
            </a:r>
          </a:p>
          <a:p>
            <a:pPr marL="410210" lvl="1" indent="-205105">
              <a:buFont typeface="Arial"/>
              <a:buChar char="•"/>
            </a:pPr>
            <a:r>
              <a:rPr lang="en-US" sz="2800" spc="-19" dirty="0">
                <a:latin typeface="Graphik Regular" panose="020B0503030202060203" pitchFamily="34" charset="0"/>
              </a:rPr>
              <a:t>Analysis to find Social Buzz's top 5 most popular categories of content </a:t>
            </a:r>
          </a:p>
          <a:p>
            <a:endParaRPr lang="en-AU"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44270"/>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REACTIONS TO “TECHNOLOGY"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3231</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December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2" name="Chart 31">
            <a:extLst>
              <a:ext uri="{FF2B5EF4-FFF2-40B4-BE49-F238E27FC236}">
                <a16:creationId xmlns:a16="http://schemas.microsoft.com/office/drawing/2014/main" id="{D2CE3294-AFAC-1F76-5D65-ABD43101CEAF}"/>
              </a:ext>
            </a:extLst>
          </p:cNvPr>
          <p:cNvGraphicFramePr>
            <a:graphicFrameLocks/>
          </p:cNvGraphicFramePr>
          <p:nvPr>
            <p:extLst>
              <p:ext uri="{D42A27DB-BD31-4B8C-83A1-F6EECF244321}">
                <p14:modId xmlns:p14="http://schemas.microsoft.com/office/powerpoint/2010/main" val="837260561"/>
              </p:ext>
            </p:extLst>
          </p:nvPr>
        </p:nvGraphicFramePr>
        <p:xfrm>
          <a:off x="4524919" y="1383831"/>
          <a:ext cx="10486481" cy="7384331"/>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90D0A4ED-6186-D1F3-7645-63E523D5802D}"/>
              </a:ext>
            </a:extLst>
          </p:cNvPr>
          <p:cNvGraphicFramePr>
            <a:graphicFrameLocks/>
          </p:cNvGraphicFramePr>
          <p:nvPr>
            <p:extLst>
              <p:ext uri="{D42A27DB-BD31-4B8C-83A1-F6EECF244321}">
                <p14:modId xmlns:p14="http://schemas.microsoft.com/office/powerpoint/2010/main" val="2807389595"/>
              </p:ext>
            </p:extLst>
          </p:nvPr>
        </p:nvGraphicFramePr>
        <p:xfrm>
          <a:off x="4592325" y="1383832"/>
          <a:ext cx="9428475" cy="73843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1505</Words>
  <Application>Microsoft Office PowerPoint</Application>
  <PresentationFormat>Custom</PresentationFormat>
  <Paragraphs>139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Arial</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Joshua Nwachi</cp:lastModifiedBy>
  <cp:revision>13</cp:revision>
  <dcterms:created xsi:type="dcterms:W3CDTF">2006-08-16T00:00:00Z</dcterms:created>
  <dcterms:modified xsi:type="dcterms:W3CDTF">2022-07-06T18:39:43Z</dcterms:modified>
  <dc:identifier>DAEhDyfaYKE</dc:identifier>
</cp:coreProperties>
</file>